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10" id="258"/>
    <p:sldId r:id="rId11" id="259"/>
    <p:sldId r:id="rId12" id="260"/>
    <p:sldId r:id="rId13" id="261"/>
    <p:sldId r:id="rId14" id="262"/>
    <p:sldId r:id="rId15" id="263"/>
    <p:sldId r:id="rId16" id="264"/>
    <p:sldId r:id="rId17" id="265"/>
    <p:sldId r:id="rId18" id="266"/>
    <p:sldId r:id="rId19" id="267"/>
    <p:sldId r:id="rId20" id="268"/>
    <p:sldId r:id="rId21" id="269"/>
    <p:sldId r:id="rId22" id="270"/>
    <p:sldId r:id="rId23" id="271"/>
    <p:sldId r:id="rId24" id="272"/>
    <p:sldId r:id="rId25" id="273"/>
    <p:sldId r:id="rId26" id="274"/>
    <p:sldId r:id="rId27" id="275"/>
    <p:sldId r:id="rId28" id="276"/>
    <p:sldId r:id="rId29" id="277"/>
    <p:sldId r:id="rId30" id="278"/>
    <p:sldId r:id="rId31" id="279"/>
    <p:sldId r:id="rId32" id="280"/>
    <p:sldId r:id="rId33" id="281"/>
    <p:sldId r:id="rId34" id="282"/>
    <p:sldId r:id="rId35" id="283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79.png"/><Relationship Id="rId12" Type="http://schemas.openxmlformats.org/officeDocument/2006/relationships/image" Target="../media/image78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95.png"/><Relationship Id="rId12" Type="http://schemas.openxmlformats.org/officeDocument/2006/relationships/image" Target="../media/image94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Development of transcriptional signature and scoring of T cell exhaustion from tonically signaling CAR T cells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097280"/>
            <a:ext cx="56485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39,937 CD8+ T cells from healthy donors across 9 decades of life</a:t>
            </a:r>
          </a:p>
          <a:p>
            <a:r>
              <a:t>ABC XYZ</a:t>
            </a:r>
          </a:p>
        </p:txBody>
      </p:sp>
      <p:pic>
        <p:nvPicPr>
          <p:cNvPr id="3" name="Picture 2" descr="GSE136184_cs_prepare_vlnplot_age_group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200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GSE136184_aggplot_CARTEx_200_group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0"/>
            <a:ext cx="3048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GSE136184_cs_extract_umap_highlight_combin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371600"/>
            <a:ext cx="27432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Selected cells for CARTEx markers</a:t>
            </a:r>
          </a:p>
        </p:txBody>
      </p:sp>
      <p:pic>
        <p:nvPicPr>
          <p:cNvPr id="9" name="Picture 8" descr="GSE136184_featplot_CARTEx_200_extract_id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886200"/>
            <a:ext cx="10287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48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for CARTEx markers</a:t>
            </a:r>
          </a:p>
        </p:txBody>
      </p:sp>
      <p:pic>
        <p:nvPicPr>
          <p:cNvPr id="11" name="Picture 10" descr="GSE136184_transition_volcano_OTvYN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371600"/>
            <a:ext cx="219456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72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GSE136874_prepare_vlnplot_CAR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3687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36874_prepare_barplot_phase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3687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36874_prepare_barplot_monaco_CAR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3687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36874_featplot_CARTEx_200_C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36874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198882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transition_volcano_GD2vCD19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36874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36874_aggplot_CARTEx_200_CAR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d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36874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36874_transition_transitplot_CAR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u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</a:t>
            </a:r>
          </a:p>
        </p:txBody>
      </p:sp>
      <p:pic>
        <p:nvPicPr>
          <p:cNvPr id="5" name="Picture 4" descr="GSE160160_prepare_vlnplot_exposur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60160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60160_prepare_barplot_phase_exposur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60160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60160_prepare_barplot_monaco_exposur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60160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60160_featplot_CARTEx_200_exposur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60160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57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explore_volcano_CAEvday0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60160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60160_aggplot_CARTEx_200_exposur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d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60160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60160_transition_transitplot_exposure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Appendix</a:t>
            </a:r>
          </a:p>
          <a:p>
            <a:r>
              <a:t>Appendix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Reactome analysis - pathway coverage</a:t>
            </a:r>
          </a:p>
          <a:p/>
        </p:txBody>
      </p:sp>
      <p:pic>
        <p:nvPicPr>
          <p:cNvPr id="3" name="Picture 2" descr="CARTEx_reactome_cover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12110100" cy="6035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Evaluating CD19 vs HA CAR T cells</a:t>
            </a:r>
          </a:p>
          <a:p>
            <a:r>
              <a:t>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39201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37160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Principal components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716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Late differentiation subsets of exhausted T cells</a:t>
            </a:r>
          </a:p>
          <a:p>
            <a:r>
              <a:t>Daniels et al.</a:t>
            </a:r>
          </a:p>
        </p:txBody>
      </p:sp>
      <p:pic>
        <p:nvPicPr>
          <p:cNvPr id="3" name="Picture 2" descr="ggvenn_compare_exhaustion_si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2743200"/>
          </a:xfrm>
          <a:prstGeom prst="rect">
            <a:avLst/>
          </a:prstGeom>
        </p:spPr>
      </p:pic>
      <p:pic>
        <p:nvPicPr>
          <p:cNvPr id="4" name="Picture 3" descr="upset_exhaustion_differenti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3135086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36874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36874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36874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36874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36874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85166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36874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85166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36874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85166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36874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36874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36874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60160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60160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60160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60160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60160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60160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60160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92024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60160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60160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92024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60160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60160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60160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60160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60160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abc</a:t>
            </a:r>
          </a:p>
          <a:p>
            <a:r>
              <a:t>Appendix</a:t>
            </a:r>
          </a:p>
        </p:txBody>
      </p:sp>
      <p:pic>
        <p:nvPicPr>
          <p:cNvPr id="3" name="Picture 2" descr="GSE120575_query_agg_aggplot_CARTEx_200_bas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0575_query_agg_aggplot_activation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0575_query_agg_aggplot_anergy_base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0575_query_agg_aggplot_senescence_baseli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0575_query_agg_aggplot_stemness_baselin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0575_query_agg_aggplot_NKlike_Tex_baselin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0575_query_agg_aggplot_LCMV_Tex_baseli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0575_query_agg_aggplot_BBD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0575_query_agg_aggplot_PD1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GSE151511: asdasd</a:t>
            </a:r>
          </a:p>
          <a:p>
            <a:r>
              <a:t>Appendix</a:t>
            </a:r>
          </a:p>
        </p:txBody>
      </p:sp>
      <p:pic>
        <p:nvPicPr>
          <p:cNvPr id="3" name="Picture 2" descr="GSE15151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5151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5151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5151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5151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5151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5151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5151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5151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asdasd</a:t>
            </a:r>
          </a:p>
          <a:p>
            <a:r>
              <a:t>Appendix</a:t>
            </a:r>
          </a:p>
        </p:txBody>
      </p:sp>
      <p:pic>
        <p:nvPicPr>
          <p:cNvPr id="3" name="Picture 2" descr="GSE12588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8669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588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669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588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8669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588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8669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588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8669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588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8669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588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8669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588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8669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588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8669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asdasd</a:t>
            </a:r>
          </a:p>
          <a:p>
            <a:r>
              <a:t>Appendix</a:t>
            </a:r>
          </a:p>
        </p:txBody>
      </p:sp>
      <p:pic>
        <p:nvPicPr>
          <p:cNvPr id="3" name="Picture 2" descr="GSE207935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336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21336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207935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2133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207935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2133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207935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21336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207935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21336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207935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21336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207935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21336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207935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21336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Bulk RNA sequencing of sorted functional and exhausted CD8+ CAR T cells across 21 days</a:t>
            </a:r>
          </a:p>
          <a:p>
            <a:r>
              <a:t>ABC XYZ</a:t>
            </a:r>
          </a:p>
        </p:txBody>
      </p:sp>
      <p:pic>
        <p:nvPicPr>
          <p:cNvPr id="3" name="Picture 2" descr="bespoke_plot_heatmap_all_clust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60" y="1371600"/>
            <a:ext cx="2969315" cy="45720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94360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</a:t>
            </a:r>
          </a:p>
        </p:txBody>
      </p:sp>
      <p:pic>
        <p:nvPicPr>
          <p:cNvPr id="6" name="Picture 5" descr="bespoke_plot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371600"/>
            <a:ext cx="5588603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Clusters of gene expression</a:t>
            </a:r>
          </a:p>
        </p:txBody>
      </p:sp>
      <p:pic>
        <p:nvPicPr>
          <p:cNvPr id="8" name="Picture 7" descr="plot_weigh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297680"/>
            <a:ext cx="18288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4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Genes of highest variance</a:t>
            </a:r>
          </a:p>
        </p:txBody>
      </p:sp>
      <p:pic>
        <p:nvPicPr>
          <p:cNvPr id="10" name="Picture 9" descr="plt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4297680"/>
            <a:ext cx="30480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24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refinement using glmnet</a:t>
            </a:r>
          </a:p>
          <a:p/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518808" cy="1828800"/>
          </a:xfrm>
          <a:prstGeom prst="rect">
            <a:avLst/>
          </a:prstGeom>
        </p:spPr>
      </p:pic>
      <p:pic>
        <p:nvPicPr>
          <p:cNvPr id="4" name="Picture 3" descr="bespoke_glmnet_multiple_regress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657600"/>
            <a:ext cx="587212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Regression with generalized linear models</a:t>
            </a:r>
          </a:p>
        </p:txBody>
      </p:sp>
      <p:pic>
        <p:nvPicPr>
          <p:cNvPr id="6" name="Picture 5" descr="bespoke_glmnet_alphasiz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961509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Refinement of CARTEx signature</a:t>
            </a:r>
          </a:p>
        </p:txBody>
      </p:sp>
      <p:pic>
        <p:nvPicPr>
          <p:cNvPr id="8" name="Picture 7" descr="plt_CARTEx_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371600"/>
            <a:ext cx="24384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01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pic>
        <p:nvPicPr>
          <p:cNvPr id="10" name="Picture 9" descr="upset_expt_CARTEx8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657600"/>
            <a:ext cx="371475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24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84 CARTEx genes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6576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signatures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4114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CARTEx (200)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371600"/>
            <a:ext cx="4800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CARTEx genes represented in each signature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4800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22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CARTEx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7048831" cy="41148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62356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 subset by signature</a:t>
            </a:r>
          </a:p>
        </p:txBody>
      </p:sp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3716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 representation by signature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41148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Mean gene expression by signature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Signaling pathways represented in the CARTEx signature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plot_pathways_analys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663440" cy="388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by cluster</a:t>
            </a:r>
          </a:p>
        </p:txBody>
      </p:sp>
      <p:pic>
        <p:nvPicPr>
          <p:cNvPr id="5" name="Picture 4" descr="barplot_significant_pathway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371600"/>
            <a:ext cx="4937760" cy="1645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in CARTEx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scoring of bulk RNA sequencing datasets</a:t>
            </a:r>
          </a:p>
          <a:p>
            <a:r>
              <a:t>Validation of CARTEx signature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 T cells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3716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JUN-overexpression in CAR T cells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886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Regulatable CAR T cells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3429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Circulating vs TILs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cross-sectional aging T cells</a:t>
            </a:r>
          </a:p>
          <a:p>
            <a:r>
              <a:t>GSE136184: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Age group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age group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